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9" r:id="rId4"/>
    <p:sldId id="260" r:id="rId5"/>
    <p:sldId id="261" r:id="rId6"/>
    <p:sldId id="262" r:id="rId7"/>
    <p:sldId id="263" r:id="rId8"/>
    <p:sldId id="264" r:id="rId9"/>
    <p:sldId id="265"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ADF9DD-DF0B-40EE-A826-98BB25ECCC0B}" type="datetimeFigureOut">
              <a:rPr lang="el-GR" smtClean="0"/>
              <a:pPr/>
              <a:t>10/2/2011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DA142E-B715-44F0-915A-207B03FD135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8" name="27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17" name="16 - Θέση υποσέλιδου"/>
          <p:cNvSpPr>
            <a:spLocks noGrp="1"/>
          </p:cNvSpPr>
          <p:nvPr>
            <p:ph type="ftr" sz="quarter" idx="11"/>
          </p:nvPr>
        </p:nvSpPr>
        <p:spPr/>
        <p:txBody>
          <a:bodyPr/>
          <a:lstStyle>
            <a:extLst/>
          </a:lstStyle>
          <a:p>
            <a:endParaRPr lang="el-GR"/>
          </a:p>
        </p:txBody>
      </p:sp>
      <p:sp>
        <p:nvSpPr>
          <p:cNvPr id="29" name="2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32" name="31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 Ορθογώνιο"/>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 Ορθογώνιο"/>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 Ορθογώνιο"/>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 Ορθογώνιο"/>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 Τίτλος"/>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56" name="55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981200" cy="5851525"/>
          </a:xfrm>
        </p:spPr>
        <p:txBody>
          <a:bodyPr vert="eaVert" anchor="ct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609600" y="274639"/>
            <a:ext cx="58674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14" name="13 - Ελεύθερη σχεδίαση"/>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 Ελεύθερη σχεδίαση"/>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 Ελεύθερη σχεδίαση"/>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 Ελεύθερη σχεδίαση"/>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 Ελεύθερη σχεδίαση"/>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 Ελεύθερη σχεδίαση"/>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 Ελεύθερη σχεδίαση"/>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 Ελεύθερη σχεδίαση"/>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 Ελεύθερη σχεδίαση"/>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 Ελεύθερη σχεδίαση"/>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 Ελεύθερη σχεδίαση"/>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 Ελεύθερη σχεδίαση"/>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 Ελεύθερη σχεδίαση"/>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 Ελεύθερη σχεδίαση"/>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 Ελεύθερη σχεδίαση"/>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 Θέση κειμένου"/>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7" name="6 - Ορθογώνιο"/>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l-GR" smtClean="0"/>
              <a:t>Kλικ για επεξεργασία του τίτλου</a:t>
            </a:r>
            <a:endParaRPr kumimoji="0" lang="en-US"/>
          </a:p>
        </p:txBody>
      </p:sp>
      <p:sp>
        <p:nvSpPr>
          <p:cNvPr id="8" name="7 - Ορθογώνιο"/>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Ορθογώνιο"/>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Ορθογώνιο"/>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2064"/>
            <a:ext cx="8229600" cy="9144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5" name="24 - Ορθογώνιο"/>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504824" y="512064"/>
            <a:ext cx="7772400" cy="914400"/>
          </a:xfrm>
        </p:spPr>
        <p:txBody>
          <a:bodyPr anchor="t"/>
          <a:lstStyle>
            <a:lvl1pPr>
              <a:defRPr sz="400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
        <p:nvSpPr>
          <p:cNvPr id="16" name="15 - Ορθογώνιο"/>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 Ορθογώνιο"/>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 Ορθογώνιο"/>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 Ορθογώνιο"/>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 Ορθογώνιο"/>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 Ορθογώνιο"/>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Ορθογώνιο"/>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 Ορθογώνιο"/>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 Ορθογώνιο"/>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914400"/>
          </a:xfrm>
        </p:spPr>
        <p:txBody>
          <a:bodyPr/>
          <a:lstStyle>
            <a:lvl1pPr>
              <a:defRPr sz="4000" cap="none" baseline="0"/>
            </a:lvl1pPr>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273050"/>
            <a:ext cx="8229600" cy="1162050"/>
          </a:xfrm>
        </p:spPr>
        <p:txBody>
          <a:bodyPr anchor="ctr"/>
          <a:lstStyle>
            <a:lvl1pPr algn="l">
              <a:buNone/>
              <a:defRPr sz="3600" b="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2342CEA3-3058-4D43-AE35-B3DA76CB4003}" type="datetimeFigureOut">
              <a:rPr lang="el-GR" smtClean="0"/>
              <a:pPr/>
              <a:t>10/2/2011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 Ευθεία γραμμή σύνδεσης"/>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 Ομάδα"/>
          <p:cNvGrpSpPr/>
          <p:nvPr/>
        </p:nvGrpSpPr>
        <p:grpSpPr>
          <a:xfrm rot="5400000">
            <a:off x="8514581" y="1219200"/>
            <a:ext cx="132763" cy="128466"/>
            <a:chOff x="6668087" y="1297746"/>
            <a:chExt cx="161840" cy="156602"/>
          </a:xfrm>
        </p:grpSpPr>
        <p:cxnSp>
          <p:nvCxnSpPr>
            <p:cNvPr id="15" name="14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 Τίτλος"/>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grpSp>
        <p:nvGrpSpPr>
          <p:cNvPr id="14" name="13 - Ομάδα"/>
          <p:cNvGrpSpPr/>
          <p:nvPr/>
        </p:nvGrpSpPr>
        <p:grpSpPr>
          <a:xfrm rot="5400000">
            <a:off x="8666981" y="1371600"/>
            <a:ext cx="132763" cy="128466"/>
            <a:chOff x="6668087" y="1297746"/>
            <a:chExt cx="161840" cy="156602"/>
          </a:xfrm>
        </p:grpSpPr>
        <p:cxnSp>
          <p:nvCxnSpPr>
            <p:cNvPr id="11" name="10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 Ομάδα"/>
          <p:cNvGrpSpPr/>
          <p:nvPr/>
        </p:nvGrpSpPr>
        <p:grpSpPr>
          <a:xfrm rot="5400000">
            <a:off x="8320088" y="1474763"/>
            <a:ext cx="132763" cy="128466"/>
            <a:chOff x="6668087" y="1297746"/>
            <a:chExt cx="161840" cy="156602"/>
          </a:xfrm>
        </p:grpSpPr>
        <p:cxnSp>
          <p:nvCxnSpPr>
            <p:cNvPr id="19" name="18 - Ευθεία γραμμή σύνδεσης"/>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 Ευθεία γραμμή σύνδεσης"/>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 Ευθεία γραμμή σύνδεσης"/>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 Θέση ημερομηνίας"/>
          <p:cNvSpPr>
            <a:spLocks noGrp="1"/>
          </p:cNvSpPr>
          <p:nvPr>
            <p:ph type="dt" sz="half" idx="10"/>
          </p:nvPr>
        </p:nvSpPr>
        <p:spPr>
          <a:xfrm>
            <a:off x="6477000" y="55499"/>
            <a:ext cx="2133600" cy="365125"/>
          </a:xfrm>
        </p:spPr>
        <p:txBody>
          <a:bodyPr/>
          <a:lstStyle>
            <a:extLst/>
          </a:lstStyle>
          <a:p>
            <a:fld id="{2342CEA3-3058-4D43-AE35-B3DA76CB4003}" type="datetimeFigureOut">
              <a:rPr lang="el-GR" smtClean="0"/>
              <a:pPr/>
              <a:t>10/2/2011</a:t>
            </a:fld>
            <a:endParaRPr lang="el-GR"/>
          </a:p>
        </p:txBody>
      </p:sp>
      <p:sp>
        <p:nvSpPr>
          <p:cNvPr id="6" name="5 - Θέση υποσέλιδου"/>
          <p:cNvSpPr>
            <a:spLocks noGrp="1"/>
          </p:cNvSpPr>
          <p:nvPr>
            <p:ph type="ftr" sz="quarter" idx="11"/>
          </p:nvPr>
        </p:nvSpPr>
        <p:spPr>
          <a:xfrm>
            <a:off x="914400" y="55499"/>
            <a:ext cx="5562600" cy="365125"/>
          </a:xfrm>
        </p:spPr>
        <p:txBody>
          <a:bodyPr/>
          <a:lstStyle>
            <a:extLst/>
          </a:lstStyle>
          <a:p>
            <a:endParaRPr lang="el-GR"/>
          </a:p>
        </p:txBody>
      </p:sp>
      <p:sp>
        <p:nvSpPr>
          <p:cNvPr id="7" name="6 - Θέση αριθμού διαφάνειας"/>
          <p:cNvSpPr>
            <a:spLocks noGrp="1"/>
          </p:cNvSpPr>
          <p:nvPr>
            <p:ph type="sldNum" sz="quarter" idx="12"/>
          </p:nvPr>
        </p:nvSpPr>
        <p:spPr>
          <a:xfrm>
            <a:off x="8610600" y="55499"/>
            <a:ext cx="457200" cy="365125"/>
          </a:xfrm>
        </p:spPr>
        <p:txBody>
          <a:bodyPr/>
          <a:lstStyle>
            <a:extLst/>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 Ορθογώνιο"/>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Ορθογώνιο"/>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Ορθογώνιο"/>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Ορθογώνιο"/>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Ορθογώνιο"/>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 Ορθογώνιο"/>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 Ορθογώνιο"/>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 Ορθογώνιο"/>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 Ορθογώνιο"/>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 Θέση τίτλου"/>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342CEA3-3058-4D43-AE35-B3DA76CB4003}" type="datetimeFigureOut">
              <a:rPr lang="el-GR" smtClean="0"/>
              <a:pPr/>
              <a:t>10/2/2011</a:t>
            </a:fld>
            <a:endParaRPr lang="el-GR"/>
          </a:p>
        </p:txBody>
      </p:sp>
      <p:sp>
        <p:nvSpPr>
          <p:cNvPr id="3" name="2 - Θέση υποσέλιδου"/>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l-GR"/>
          </a:p>
        </p:txBody>
      </p:sp>
      <p:sp>
        <p:nvSpPr>
          <p:cNvPr id="23" name="22 - Θέση αριθμού διαφάνειας"/>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sz="2800" dirty="0" smtClean="0"/>
              <a:t>M</a:t>
            </a:r>
            <a:r>
              <a:rPr lang="el-GR" sz="2800" dirty="0" smtClean="0"/>
              <a:t>ΙΑ ΔΡΑΣΗ</a:t>
            </a:r>
            <a:r>
              <a:rPr lang="en-US" sz="2800" dirty="0" smtClean="0"/>
              <a:t>,</a:t>
            </a:r>
            <a:r>
              <a:rPr lang="el-GR" sz="2800" dirty="0" smtClean="0"/>
              <a:t> ΠΟΙΚΙΛΟΙ ΣΤΟΧΟΙ</a:t>
            </a:r>
            <a:r>
              <a:rPr lang="en-US" sz="2800" dirty="0" smtClean="0"/>
              <a:t>,</a:t>
            </a:r>
            <a:r>
              <a:rPr lang="el-GR" sz="2800" dirty="0" smtClean="0"/>
              <a:t/>
            </a:r>
            <a:br>
              <a:rPr lang="el-GR" sz="2800" dirty="0" smtClean="0"/>
            </a:br>
            <a:r>
              <a:rPr lang="el-GR" sz="2800" dirty="0" smtClean="0"/>
              <a:t>ΠΟΛΛΑ ΚΑΙ ΠΛΟΥΣΙΑ ΑΠΟΤΕΛΕΣΜΑΤΑ</a:t>
            </a:r>
            <a:endParaRPr lang="el-GR" sz="2800" dirty="0"/>
          </a:p>
        </p:txBody>
      </p:sp>
      <p:sp>
        <p:nvSpPr>
          <p:cNvPr id="3" name="2 - Υπότιτλος"/>
          <p:cNvSpPr>
            <a:spLocks noGrp="1"/>
          </p:cNvSpPr>
          <p:nvPr>
            <p:ph type="subTitle" idx="1"/>
          </p:nvPr>
        </p:nvSpPr>
        <p:spPr/>
        <p:txBody>
          <a:bodyPr>
            <a:normAutofit/>
          </a:bodyPr>
          <a:lstStyle/>
          <a:p>
            <a:r>
              <a:rPr lang="el-GR" sz="4400" b="1" dirty="0" smtClean="0"/>
              <a:t>Διοργανώνουμε ένα συνέδριο </a:t>
            </a:r>
            <a:endParaRPr lang="el-GR" sz="4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ΣΧΕΔΙΑΣΜΟΣ</a:t>
            </a:r>
            <a:endParaRPr lang="el-GR" dirty="0"/>
          </a:p>
        </p:txBody>
      </p:sp>
      <p:sp>
        <p:nvSpPr>
          <p:cNvPr id="3" name="2 - Θέση περιεχομένου"/>
          <p:cNvSpPr>
            <a:spLocks noGrp="1"/>
          </p:cNvSpPr>
          <p:nvPr>
            <p:ph idx="1"/>
          </p:nvPr>
        </p:nvSpPr>
        <p:spPr/>
        <p:txBody>
          <a:bodyPr/>
          <a:lstStyle/>
          <a:p>
            <a:r>
              <a:rPr lang="el-GR" dirty="0" smtClean="0"/>
              <a:t>Στόχοι: έρευνα, δημιουργικότητα, συνεργασία, ευρηματικότητα, παραγωγή έργου, ευθύνη, γνώσεις</a:t>
            </a:r>
            <a:r>
              <a:rPr lang="en-US" dirty="0" smtClean="0"/>
              <a:t>,</a:t>
            </a:r>
            <a:r>
              <a:rPr lang="el-GR" dirty="0" smtClean="0"/>
              <a:t> αυτενέργεια .</a:t>
            </a:r>
          </a:p>
          <a:p>
            <a:r>
              <a:rPr lang="el-GR" dirty="0" smtClean="0"/>
              <a:t>Χώρος: εσωτερικός.</a:t>
            </a:r>
          </a:p>
          <a:p>
            <a:r>
              <a:rPr lang="el-GR" dirty="0" smtClean="0"/>
              <a:t>Υλικά: φωτοτυπία με τις οδηγίες.</a:t>
            </a:r>
          </a:p>
          <a:p>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142852"/>
            <a:ext cx="7772400" cy="642942"/>
          </a:xfrm>
        </p:spPr>
        <p:txBody>
          <a:bodyPr/>
          <a:lstStyle/>
          <a:p>
            <a:r>
              <a:rPr lang="el-GR" sz="2400" b="1" dirty="0" smtClean="0"/>
              <a:t>Διοργανωτές</a:t>
            </a:r>
            <a:r>
              <a:rPr lang="en-US" sz="2400" b="1" dirty="0" smtClean="0"/>
              <a:t> (3 </a:t>
            </a:r>
            <a:r>
              <a:rPr lang="el-GR" sz="2400" b="1" dirty="0" smtClean="0"/>
              <a:t>μαθητές)</a:t>
            </a:r>
            <a:endParaRPr lang="el-GR" sz="2400" dirty="0"/>
          </a:p>
        </p:txBody>
      </p:sp>
      <p:sp>
        <p:nvSpPr>
          <p:cNvPr id="3" name="2 - Θέση περιεχομένου"/>
          <p:cNvSpPr>
            <a:spLocks noGrp="1"/>
          </p:cNvSpPr>
          <p:nvPr>
            <p:ph idx="1"/>
          </p:nvPr>
        </p:nvSpPr>
        <p:spPr>
          <a:xfrm>
            <a:off x="500034" y="642918"/>
            <a:ext cx="8186766" cy="6215082"/>
          </a:xfrm>
        </p:spPr>
        <p:txBody>
          <a:bodyPr>
            <a:normAutofit fontScale="55000" lnSpcReduction="20000"/>
          </a:bodyPr>
          <a:lstStyle/>
          <a:p>
            <a:r>
              <a:rPr lang="el-GR" sz="3600" dirty="0" smtClean="0"/>
              <a:t>Οι διοργανωτές ετοιμάζουν το πρόγραμμα του Συνεδρίου. Πώς θα διαμορφωθεί, τί θα περιλαμβάνει; Ακόμη  καταρτίζουν ένα φύλλο αξιολόγησης του Συνεδρίου για να το συμπληρώσουν όλοι όσοι θα το παρακολουθήσουν. </a:t>
            </a:r>
          </a:p>
          <a:p>
            <a:r>
              <a:rPr lang="el-GR" sz="3600" dirty="0" smtClean="0"/>
              <a:t>Πρέπει να αναζητήσουν προγράμματα Συνεδρίων για να δουν με ποια σειρά θα μπουν οι ομιλίες, αν θα περιλαμβάνονται άλλες δράσεις, πώς θα είναι ο τίτλος, το έντυπο, οι χρόνοι ομιλίας, ο χώρος, η συνεννόηση με τους ομιλητές και το κοινό. Όλα πρέπει να είναι έτοιμα την ημέρα του Συνεδρίου και όλα πρέπει να δουλεύουν στην εντέλεια. Από την επιτυχία του Συνεδρίου εξαρτώνται πολλά για αυτούς.</a:t>
            </a:r>
          </a:p>
          <a:p>
            <a:pPr>
              <a:buNone/>
            </a:pPr>
            <a:r>
              <a:rPr lang="el-GR" sz="3600" dirty="0" smtClean="0"/>
              <a:t>Τρόπος εργασίας</a:t>
            </a:r>
          </a:p>
          <a:p>
            <a:pPr lvl="0"/>
            <a:r>
              <a:rPr lang="el-GR" sz="3600" dirty="0" smtClean="0"/>
              <a:t>Αναζήτηση προγραμμάτων συνεδρίων από γονείς, γνωστούς, διαδίκτυο.</a:t>
            </a:r>
          </a:p>
          <a:p>
            <a:pPr lvl="0"/>
            <a:r>
              <a:rPr lang="el-GR" sz="3600" dirty="0" smtClean="0"/>
              <a:t>Καταγραφή ιδεών</a:t>
            </a:r>
          </a:p>
          <a:p>
            <a:pPr lvl="0"/>
            <a:r>
              <a:rPr lang="el-GR" sz="3600" dirty="0" smtClean="0"/>
              <a:t>Συζήτηση με τον εκπαιδευτικό</a:t>
            </a:r>
          </a:p>
          <a:p>
            <a:pPr lvl="0"/>
            <a:r>
              <a:rPr lang="el-GR" sz="3600" dirty="0" smtClean="0"/>
              <a:t>Σχεδιασμός του συνεδρίου και γραπτές ανακοινώσεις στους συμμετέχοντες</a:t>
            </a:r>
          </a:p>
          <a:p>
            <a:pPr lvl="0"/>
            <a:r>
              <a:rPr lang="el-GR" sz="3600" dirty="0" smtClean="0"/>
              <a:t>Θέματα χώρου, υλικών, χρόνου κ.λπ.</a:t>
            </a:r>
          </a:p>
          <a:p>
            <a:pPr lvl="0"/>
            <a:r>
              <a:rPr lang="el-GR" sz="3600" dirty="0" smtClean="0"/>
              <a:t>Έντυπο υλικό </a:t>
            </a:r>
          </a:p>
          <a:p>
            <a:pPr lvl="0"/>
            <a:r>
              <a:rPr lang="el-GR" sz="3600" dirty="0" smtClean="0"/>
              <a:t>Οργάνωση του Συνεδρίου</a:t>
            </a:r>
          </a:p>
          <a:p>
            <a:pPr lvl="0"/>
            <a:r>
              <a:rPr lang="el-GR" sz="3600" dirty="0" smtClean="0"/>
              <a:t>Πραγματοποίηση Συνεδρίου.</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512064"/>
            <a:ext cx="7772400" cy="488044"/>
          </a:xfrm>
        </p:spPr>
        <p:txBody>
          <a:bodyPr/>
          <a:lstStyle/>
          <a:p>
            <a:r>
              <a:rPr lang="el-GR" sz="2400" b="1" dirty="0" smtClean="0"/>
              <a:t>Πολιτικοί</a:t>
            </a:r>
            <a:r>
              <a:rPr lang="el-GR" sz="2400" dirty="0" smtClean="0"/>
              <a:t> </a:t>
            </a:r>
            <a:r>
              <a:rPr lang="el-GR" sz="2400" dirty="0" smtClean="0"/>
              <a:t>(1 μαθητής)</a:t>
            </a:r>
            <a:r>
              <a:rPr lang="el-GR" sz="2400" dirty="0" smtClean="0"/>
              <a:t/>
            </a:r>
            <a:br>
              <a:rPr lang="el-GR" sz="2400" dirty="0" smtClean="0"/>
            </a:br>
            <a:endParaRPr lang="el-GR" sz="2400" dirty="0"/>
          </a:p>
        </p:txBody>
      </p:sp>
      <p:sp>
        <p:nvSpPr>
          <p:cNvPr id="3" name="2 - Θέση περιεχομένου"/>
          <p:cNvSpPr>
            <a:spLocks noGrp="1"/>
          </p:cNvSpPr>
          <p:nvPr>
            <p:ph idx="1"/>
          </p:nvPr>
        </p:nvSpPr>
        <p:spPr>
          <a:xfrm>
            <a:off x="914400" y="1000108"/>
            <a:ext cx="7772400" cy="5355452"/>
          </a:xfrm>
        </p:spPr>
        <p:txBody>
          <a:bodyPr>
            <a:normAutofit fontScale="77500" lnSpcReduction="20000"/>
          </a:bodyPr>
          <a:lstStyle/>
          <a:p>
            <a:r>
              <a:rPr lang="el-GR" dirty="0" smtClean="0"/>
              <a:t>Ο πολιτικός καλείται να χαιρετήσει στην έναρξη του Συνεδρίου, διότι συνήθως τα συνέδρια υποστηρίζονται από πολιτικούς φορείς ή διενεργούνται σε δημόσιους χώρους. Σύντομα διενεργούνται εκλογές και πρέπει να είναι σοβαρός και συγχρόνως αγαπητός. Μπορεί με μία παρουσία να κερδίσει το ειδικό κοινό του Συνεδρίου;</a:t>
            </a:r>
          </a:p>
          <a:p>
            <a:r>
              <a:rPr lang="el-GR" dirty="0" smtClean="0"/>
              <a:t>Πρέπει να γραφεί ένας σύντομος λόγος πολιτικού που να αφορά το συνέδριο.</a:t>
            </a:r>
          </a:p>
          <a:p>
            <a:pPr>
              <a:buNone/>
            </a:pPr>
            <a:endParaRPr lang="el-GR" dirty="0" smtClean="0"/>
          </a:p>
          <a:p>
            <a:pPr>
              <a:buNone/>
            </a:pPr>
            <a:r>
              <a:rPr lang="el-GR" dirty="0" smtClean="0"/>
              <a:t>Τρόπος εργασίας</a:t>
            </a:r>
          </a:p>
          <a:p>
            <a:pPr lvl="0"/>
            <a:r>
              <a:rPr lang="el-GR" dirty="0" smtClean="0"/>
              <a:t>Αναζήτηση σχετικών κειμένων από εκδόσεις, διαδίκτυο κ.λπ.</a:t>
            </a:r>
          </a:p>
          <a:p>
            <a:pPr lvl="0"/>
            <a:r>
              <a:rPr lang="el-GR" dirty="0" smtClean="0"/>
              <a:t>Καταγραφή ιδεών</a:t>
            </a:r>
          </a:p>
          <a:p>
            <a:pPr lvl="0"/>
            <a:r>
              <a:rPr lang="el-GR" dirty="0" smtClean="0"/>
              <a:t>Συνεννόηση με τους διοργανωτές για χρόνο, πρόσκληση</a:t>
            </a:r>
          </a:p>
          <a:p>
            <a:pPr lvl="0"/>
            <a:r>
              <a:rPr lang="el-GR" dirty="0" smtClean="0"/>
              <a:t>Σύνταξη λόγου-χαιρετισμού                                                             </a:t>
            </a:r>
          </a:p>
          <a:p>
            <a:r>
              <a:rPr lang="el-GR" dirty="0" smtClean="0"/>
              <a:t>Εκφώνηση </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28662" y="214290"/>
            <a:ext cx="7772400" cy="416606"/>
          </a:xfrm>
        </p:spPr>
        <p:txBody>
          <a:bodyPr/>
          <a:lstStyle/>
          <a:p>
            <a:r>
              <a:rPr lang="el-GR" sz="2400" b="1" dirty="0" smtClean="0"/>
              <a:t>Επιστήμονες διαφόρων κλάδων</a:t>
            </a:r>
            <a:r>
              <a:rPr lang="el-GR" sz="2400" dirty="0" smtClean="0"/>
              <a:t> (10 ΜΑΘΗΤΕΣ)</a:t>
            </a:r>
            <a:br>
              <a:rPr lang="el-GR" sz="2400" dirty="0" smtClean="0"/>
            </a:br>
            <a:endParaRPr lang="el-GR" sz="2400" dirty="0"/>
          </a:p>
        </p:txBody>
      </p:sp>
      <p:sp>
        <p:nvSpPr>
          <p:cNvPr id="3" name="2 - Θέση περιεχομένου"/>
          <p:cNvSpPr>
            <a:spLocks noGrp="1"/>
          </p:cNvSpPr>
          <p:nvPr>
            <p:ph idx="1"/>
          </p:nvPr>
        </p:nvSpPr>
        <p:spPr>
          <a:xfrm>
            <a:off x="571472" y="714356"/>
            <a:ext cx="8115328" cy="6143644"/>
          </a:xfrm>
        </p:spPr>
        <p:txBody>
          <a:bodyPr>
            <a:normAutofit fontScale="47500" lnSpcReduction="20000"/>
          </a:bodyPr>
          <a:lstStyle/>
          <a:p>
            <a:r>
              <a:rPr lang="el-GR" dirty="0" smtClean="0"/>
              <a:t>Οι επιστήμονες αναλαμβάνουν σύντομα και περιεκτικά να μιλήσουν στο συνέδριο για τα θέματα που αναλαμβάνουν:</a:t>
            </a:r>
          </a:p>
          <a:p>
            <a:pPr>
              <a:buNone/>
            </a:pPr>
            <a:r>
              <a:rPr lang="el-GR" dirty="0" smtClean="0"/>
              <a:t>ΠΑΡΑΔΕΙΓΜΑ</a:t>
            </a:r>
          </a:p>
          <a:p>
            <a:r>
              <a:rPr lang="el-GR" dirty="0" smtClean="0"/>
              <a:t>Η θέση των λαϊκών στην λατρεία της πρώτης χριστιανικής Εκκλησίας</a:t>
            </a:r>
          </a:p>
          <a:p>
            <a:r>
              <a:rPr lang="el-GR" dirty="0" smtClean="0"/>
              <a:t>Η θέση των λαϊκών στη σύγχρονη λατρεία</a:t>
            </a:r>
          </a:p>
          <a:p>
            <a:r>
              <a:rPr lang="el-GR" dirty="0" smtClean="0"/>
              <a:t>Τρόποι επαναλειτουργίας της Εκκλησιαστικής κοινότητας με συμμετοχή όλων των χριστιανών.</a:t>
            </a:r>
          </a:p>
          <a:p>
            <a:r>
              <a:rPr lang="el-GR" dirty="0" smtClean="0"/>
              <a:t>Η γυναίκα στην ιστορία της Εκκλησίας.</a:t>
            </a:r>
          </a:p>
          <a:p>
            <a:r>
              <a:rPr lang="el-GR" dirty="0" smtClean="0"/>
              <a:t>Η θέση της γυναίκας στην Εκκλησία σήμερα. Θέσεις και αντιθέσεις.</a:t>
            </a:r>
          </a:p>
          <a:p>
            <a:pPr>
              <a:buNone/>
            </a:pPr>
            <a:r>
              <a:rPr lang="el-GR" dirty="0" smtClean="0"/>
              <a:t>Πρέπει να συντάξουν σύντομη ομιλία (3-4 σελίδες) στην οποία να εκθέτουν εμπεριστατωμένα όλες τις απόψεις και φυσικά τη δική τους για το θέμα που αναλαμβάνουν. Σε ένα συνέδριο πρέπει να πείσουν για τις απόψεις τους και να είναι έτοιμοι να απαντήσουν σε όλες τις ερωτήσεις. Από αυτήν την ομιλία τους και την επιτυχία της μπορεί να κρίνεται όλη η καριέρα τους.</a:t>
            </a:r>
          </a:p>
          <a:p>
            <a:pPr>
              <a:buNone/>
            </a:pPr>
            <a:endParaRPr lang="el-GR" dirty="0" smtClean="0"/>
          </a:p>
          <a:p>
            <a:pPr>
              <a:buNone/>
            </a:pPr>
            <a:r>
              <a:rPr lang="el-GR" dirty="0" smtClean="0"/>
              <a:t>Τρόπος εργασίας</a:t>
            </a:r>
          </a:p>
          <a:p>
            <a:pPr lvl="0"/>
            <a:r>
              <a:rPr lang="el-GR" dirty="0" smtClean="0"/>
              <a:t>Αναζήτηση βιβλιογραφίας (σχολικό βιβλίο, διαδίκτυο, βιβλία σε βιβλιοθήκες, από γνωστούς, εκκλησία κ.λπ.) </a:t>
            </a:r>
          </a:p>
          <a:p>
            <a:pPr lvl="0"/>
            <a:r>
              <a:rPr lang="el-GR" dirty="0" smtClean="0"/>
              <a:t>Συζήτηση με τον εκπαιδευτικό για τις πηγές που θα χρησιμοποιήσουν</a:t>
            </a:r>
          </a:p>
          <a:p>
            <a:pPr lvl="0"/>
            <a:r>
              <a:rPr lang="el-GR" dirty="0" smtClean="0"/>
              <a:t>Ανάγνωση της βιβλιογραφίας και καταγραφή σημειώσεων-απόψεων</a:t>
            </a:r>
          </a:p>
          <a:p>
            <a:pPr lvl="0"/>
            <a:r>
              <a:rPr lang="el-GR" dirty="0" smtClean="0"/>
              <a:t>Σχεδιασμός ομιλίας και συζήτηση με τον εκπαιδευτικό</a:t>
            </a:r>
          </a:p>
          <a:p>
            <a:pPr lvl="0"/>
            <a:r>
              <a:rPr lang="el-GR" dirty="0" smtClean="0"/>
              <a:t>Σύνταξη ομιλίας και υποβολή στους κριτές του Συνεδρίου (Εκπαιδευτικός-</a:t>
            </a:r>
            <a:r>
              <a:rPr lang="el-GR" dirty="0" err="1" smtClean="0"/>
              <a:t>διοργανωτέ</a:t>
            </a:r>
            <a:r>
              <a:rPr lang="el-GR" dirty="0" smtClean="0"/>
              <a:t>ς)</a:t>
            </a:r>
          </a:p>
          <a:p>
            <a:pPr lvl="0"/>
            <a:r>
              <a:rPr lang="el-GR" dirty="0" smtClean="0"/>
              <a:t>Έγκριση ή διορθώσεις</a:t>
            </a:r>
          </a:p>
          <a:p>
            <a:pPr lvl="0"/>
            <a:r>
              <a:rPr lang="el-GR" dirty="0" smtClean="0"/>
              <a:t>Συμμετοχή στο Συνέδριο</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b="1" dirty="0" smtClean="0"/>
              <a:t>Δημοσιογράφοι</a:t>
            </a:r>
            <a:r>
              <a:rPr lang="el-GR" sz="2400" dirty="0" smtClean="0"/>
              <a:t> (4 ΜΑΘΗΤΕΣ)</a:t>
            </a:r>
            <a:br>
              <a:rPr lang="el-GR" sz="2400" dirty="0" smtClean="0"/>
            </a:br>
            <a:endParaRPr lang="el-GR" sz="2400" dirty="0"/>
          </a:p>
        </p:txBody>
      </p:sp>
      <p:sp>
        <p:nvSpPr>
          <p:cNvPr id="3" name="2 - Θέση περιεχομένου"/>
          <p:cNvSpPr>
            <a:spLocks noGrp="1"/>
          </p:cNvSpPr>
          <p:nvPr>
            <p:ph idx="1"/>
          </p:nvPr>
        </p:nvSpPr>
        <p:spPr>
          <a:xfrm>
            <a:off x="914400" y="1142984"/>
            <a:ext cx="7772400" cy="5212576"/>
          </a:xfrm>
        </p:spPr>
        <p:txBody>
          <a:bodyPr>
            <a:normAutofit fontScale="77500" lnSpcReduction="20000"/>
          </a:bodyPr>
          <a:lstStyle/>
          <a:p>
            <a:r>
              <a:rPr lang="el-GR" dirty="0" smtClean="0"/>
              <a:t>Οι δημοσιογράφοι είναι ειδικοί πάνω στα θέματα του Συνεδρίου κι έχουν σταλεί από τα Μ.Μ.Ε. στα οποία εργάζονται για να καλύψουν το Συνέδριο. Μπορούν να κάνουν ερωτήσεις, κατά τη συζήτηση, ώστε να μπορούν να αναπτύξουν το άρθρο τους ή το ρεπορτάζ τους με μεγαλύτερη συνέπεια. Από αυτή την εργασία τους κρίνεται η θέση τους, καθώς νέο αίμα έχει εισέλθει στην εφημερίδα, το ραδιόφωνο και την τηλεόραση και πρέπει να δείξουν ότι είναι πραγματικά μάχιμοι δημοσιογράφοι. </a:t>
            </a:r>
          </a:p>
          <a:p>
            <a:pPr>
              <a:buNone/>
            </a:pPr>
            <a:r>
              <a:rPr lang="el-GR" dirty="0" smtClean="0"/>
              <a:t> </a:t>
            </a:r>
          </a:p>
          <a:p>
            <a:pPr>
              <a:buNone/>
            </a:pPr>
            <a:r>
              <a:rPr lang="el-GR" dirty="0" smtClean="0"/>
              <a:t>Τρόπος εργασίας:</a:t>
            </a:r>
          </a:p>
          <a:p>
            <a:pPr lvl="0"/>
            <a:r>
              <a:rPr lang="el-GR" dirty="0" smtClean="0"/>
              <a:t>Ενημέρωση για τα θέματα του Συνεδρίου</a:t>
            </a:r>
          </a:p>
          <a:p>
            <a:pPr lvl="0"/>
            <a:r>
              <a:rPr lang="el-GR" dirty="0" smtClean="0"/>
              <a:t>Αναζήτηση και ανάγνωση σχετικών άρθρων, απόψεων</a:t>
            </a:r>
          </a:p>
          <a:p>
            <a:pPr lvl="0"/>
            <a:r>
              <a:rPr lang="el-GR" dirty="0" smtClean="0"/>
              <a:t>Καταγραφή ερωτήσεων                                                                     </a:t>
            </a:r>
          </a:p>
          <a:p>
            <a:pPr lvl="0"/>
            <a:r>
              <a:rPr lang="el-GR" dirty="0" smtClean="0"/>
              <a:t>Σύνταξη άρθρων και ρεπορτάζ (2-2) μετά το Συνέδριο</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Συμμετέχοντες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Οι συμμετέχοντες θα παρακολουθήσουν το Συνέδριο, θα το αξιολογήσουν και, κυρίως, θα διαμορφώσουν άποψη, την οποία θα εκθέσουν γραπτά στο μάθημα.</a:t>
            </a:r>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914400" y="571480"/>
            <a:ext cx="7772400" cy="5784080"/>
          </a:xfrm>
        </p:spPr>
        <p:txBody>
          <a:bodyPr>
            <a:normAutofit/>
          </a:bodyPr>
          <a:lstStyle/>
          <a:p>
            <a:r>
              <a:rPr lang="el-GR" dirty="0" smtClean="0"/>
              <a:t>Το Συνέδριο θα πραγματοποιηθεί συγκεκριμένη ώρα και σε συγκεκριμένο τόπο.</a:t>
            </a:r>
          </a:p>
          <a:p>
            <a:r>
              <a:rPr lang="el-GR" dirty="0" smtClean="0"/>
              <a:t>Πώς θα είναι η διοργάνωση; Ποιος είναι ο τρόπος που διάλεξαν οι ομιλητές να παρουσιάσουν τους λόγους τους; Πώς θα αντιδράσουν οι συμμετέχοντες στις απόψεις που ακούγονται και τι θα γράψουν οι δημοσιογράφοι; Πώς θα εξελιχθεί το Συνέδριο; Θα είναι μια ανούσια παρουσίαση ή μία συναρπαστική εμπειρία για όλους;</a:t>
            </a:r>
          </a:p>
          <a:p>
            <a:pPr>
              <a:buNone/>
            </a:pPr>
            <a:r>
              <a:rPr lang="el-GR" dirty="0" smtClean="0"/>
              <a:t>ΟΛΑ ΑΠΟ ΕΣΑΣ ΕΞΑΡΤΩΝΤΑΙ!</a:t>
            </a:r>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428604"/>
            <a:ext cx="8115328" cy="6215106"/>
          </a:xfrm>
        </p:spPr>
        <p:txBody>
          <a:bodyPr>
            <a:normAutofit fontScale="92500" lnSpcReduction="20000"/>
          </a:bodyPr>
          <a:lstStyle/>
          <a:p>
            <a:r>
              <a:rPr lang="el-GR" dirty="0" smtClean="0"/>
              <a:t>Κάθε μαθητής δηλώνει με σειρά προτεραιότητας δύο ρόλους που επιθυμεί </a:t>
            </a:r>
          </a:p>
          <a:p>
            <a:r>
              <a:rPr lang="el-GR" dirty="0" smtClean="0"/>
              <a:t>Στο επόμενο στάδιο διανέμονται οι ρόλοι και επαναλαμβάνονται οι οδηγίες. </a:t>
            </a:r>
          </a:p>
          <a:p>
            <a:r>
              <a:rPr lang="el-GR" dirty="0" smtClean="0"/>
              <a:t>Καθορίζεται τακτική ενημέρωση του εκπαιδευτικού-συντονιστή από τις επιμέρους ομάδες στο πρώτο πεντάλεπτο μίας διδακτικής ώρας, κάθε εβδομάδα. Η συνεχής επιστασία και επαναξιολόγηση θα βοηθήσει ώστε να εργαστούν αποτελεσματικά όλοι και να γίνονται διορθώσεις και παρεμβάσεις. </a:t>
            </a:r>
          </a:p>
          <a:p>
            <a:r>
              <a:rPr lang="el-GR" dirty="0" smtClean="0"/>
              <a:t>Φυσικά, στο τέλος πραγματοποιείται το συνέδριο, όπως τα ίδια τα παιδιά το έχουν διοργανώσει. </a:t>
            </a:r>
            <a:endParaRPr lang="el-GR" dirty="0" smtClean="0"/>
          </a:p>
          <a:p>
            <a:pPr>
              <a:buNone/>
            </a:pPr>
            <a:endParaRPr lang="el-GR" dirty="0" smtClean="0"/>
          </a:p>
          <a:p>
            <a:pPr>
              <a:buNone/>
            </a:pPr>
            <a:r>
              <a:rPr lang="el-GR" sz="1900" dirty="0" smtClean="0"/>
              <a:t>[Μάριος Κουκουνάρας-Λιάγκης, Εκπαιδευτικοί εν δράσει, </a:t>
            </a:r>
            <a:r>
              <a:rPr lang="el-GR" sz="1900" dirty="0" err="1" smtClean="0"/>
              <a:t>Εκδ.Γρηγόρη</a:t>
            </a:r>
            <a:r>
              <a:rPr lang="el-GR" sz="1900" dirty="0" smtClean="0"/>
              <a:t>, Αθήνα 2010, σ.σ. 153-9]</a:t>
            </a:r>
            <a:endParaRPr lang="el-GR" sz="19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ετρό">
  <a:themeElements>
    <a:clrScheme name="Μετρό">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Μετρό">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Μετρό">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95</TotalTime>
  <Words>789</Words>
  <PresentationFormat>Προβολή στην οθόνη (4:3)</PresentationFormat>
  <Paragraphs>65</Paragraphs>
  <Slides>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Μετρό</vt:lpstr>
      <vt:lpstr>MΙΑ ΔΡΑΣΗ, ΠΟΙΚΙΛΟΙ ΣΤΟΧΟΙ, ΠΟΛΛΑ ΚΑΙ ΠΛΟΥΣΙΑ ΑΠΟΤΕΛΕΣΜΑΤΑ</vt:lpstr>
      <vt:lpstr>ΣΧΕΔΙΑΣΜΟΣ</vt:lpstr>
      <vt:lpstr>Διοργανωτές (3 μαθητές)</vt:lpstr>
      <vt:lpstr>Πολιτικοί (1 μαθητής) </vt:lpstr>
      <vt:lpstr>Επιστήμονες διαφόρων κλάδων (10 ΜΑΘΗΤΕΣ) </vt:lpstr>
      <vt:lpstr>Δημοσιογράφοι (4 ΜΑΘΗΤΕΣ) </vt:lpstr>
      <vt:lpstr>Συμμετέχοντες  </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MΙΑ ΔΡΑΣΗ ΠΟΙΚΙΛΟΙ ΣΤΟΧΟΙ ΠΟΛΛΑ ΚΑΙ ΠΛΟΥΣΙΑ ΑΠΟΤΕΛΕΣΜΑΤΑ</dc:title>
  <cp:lastModifiedBy>MC User</cp:lastModifiedBy>
  <cp:revision>15</cp:revision>
  <dcterms:modified xsi:type="dcterms:W3CDTF">2011-02-10T07:36:41Z</dcterms:modified>
</cp:coreProperties>
</file>